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Open Sans Extra Bold" charset="1" panose="020B0906030804020204"/>
      <p:regular r:id="rId15"/>
    </p:embeddedFont>
    <p:embeddedFont>
      <p:font typeface="Poppins"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12679" y="690828"/>
            <a:ext cx="9285698" cy="2636981"/>
          </a:xfrm>
          <a:prstGeom prst="rect">
            <a:avLst/>
          </a:prstGeom>
        </p:spPr>
        <p:txBody>
          <a:bodyPr anchor="t" rtlCol="false" tIns="0" lIns="0" bIns="0" rIns="0">
            <a:spAutoFit/>
          </a:bodyPr>
          <a:lstStyle/>
          <a:p>
            <a:pPr algn="l">
              <a:lnSpc>
                <a:spcPts val="10579"/>
              </a:lnSpc>
              <a:spcBef>
                <a:spcPct val="0"/>
              </a:spcBef>
            </a:pPr>
            <a:r>
              <a:rPr lang="en-US" sz="7556">
                <a:solidFill>
                  <a:srgbClr val="051D40"/>
                </a:solidFill>
                <a:latin typeface="Open Sans Extra Bold"/>
              </a:rPr>
              <a:t>Analyzing Human Stampedes Data</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TextBox 16" id="16"/>
          <p:cNvSpPr txBox="true"/>
          <p:nvPr/>
        </p:nvSpPr>
        <p:spPr>
          <a:xfrm rot="0">
            <a:off x="1391331" y="6631448"/>
            <a:ext cx="7366063" cy="501556"/>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rPr>
              <a:t>By: Nickson Owino</a:t>
            </a:r>
          </a:p>
        </p:txBody>
      </p:sp>
      <p:grpSp>
        <p:nvGrpSpPr>
          <p:cNvPr name="Group 17" id="17"/>
          <p:cNvGrpSpPr>
            <a:grpSpLocks noChangeAspect="true"/>
          </p:cNvGrpSpPr>
          <p:nvPr/>
        </p:nvGrpSpPr>
        <p:grpSpPr>
          <a:xfrm rot="0">
            <a:off x="8573918" y="3143201"/>
            <a:ext cx="9146584" cy="5246370"/>
            <a:chOff x="0" y="0"/>
            <a:chExt cx="7981950" cy="4578350"/>
          </a:xfrm>
        </p:grpSpPr>
        <p:sp>
          <p:nvSpPr>
            <p:cNvPr name="Freeform 18" id="1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9" id="1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0" id="2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1" id="2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2" id="2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61" r="0" b="-3261"/>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rPr>
              <a:t>Introduction</a:t>
            </a:r>
          </a:p>
        </p:txBody>
      </p:sp>
      <p:sp>
        <p:nvSpPr>
          <p:cNvPr name="TextBox 10" id="10"/>
          <p:cNvSpPr txBox="true"/>
          <p:nvPr/>
        </p:nvSpPr>
        <p:spPr>
          <a:xfrm rot="0">
            <a:off x="3896755" y="4236467"/>
            <a:ext cx="10494490" cy="2071893"/>
          </a:xfrm>
          <a:prstGeom prst="rect">
            <a:avLst/>
          </a:prstGeom>
        </p:spPr>
        <p:txBody>
          <a:bodyPr anchor="t" rtlCol="false" tIns="0" lIns="0" bIns="0" rIns="0">
            <a:spAutoFit/>
          </a:bodyPr>
          <a:lstStyle/>
          <a:p>
            <a:pPr algn="ctr">
              <a:lnSpc>
                <a:spcPts val="3288"/>
              </a:lnSpc>
              <a:spcBef>
                <a:spcPct val="0"/>
              </a:spcBef>
            </a:pPr>
            <a:r>
              <a:rPr lang="en-US" sz="2348" spc="-46">
                <a:solidFill>
                  <a:srgbClr val="FDFDFD"/>
                </a:solidFill>
                <a:latin typeface="Poppins"/>
              </a:rPr>
              <a:t>This pitch deck explores insights and patterns from the analysis of human stampedes using data sourced from the "Human Stampedes Dataset". Human stampedes, often tragic events involving crowd dynamics, are analyzed to uncover trends and insights that can inform safety measures and event planning.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rPr>
              <a:t>Objective:</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609132" y="2825970"/>
            <a:ext cx="9006427" cy="1428737"/>
          </a:xfrm>
          <a:prstGeom prst="rect">
            <a:avLst/>
          </a:prstGeom>
        </p:spPr>
        <p:txBody>
          <a:bodyPr anchor="t" rtlCol="false" tIns="0" lIns="0" bIns="0" rIns="0">
            <a:spAutoFit/>
          </a:bodyPr>
          <a:lstStyle/>
          <a:p>
            <a:pPr algn="l" marL="438489" indent="-219245" lvl="1">
              <a:lnSpc>
                <a:spcPts val="2843"/>
              </a:lnSpc>
              <a:spcBef>
                <a:spcPct val="0"/>
              </a:spcBef>
              <a:buFont typeface="Arial"/>
              <a:buChar char="•"/>
            </a:pPr>
            <a:r>
              <a:rPr lang="en-US" sz="2030" spc="-40">
                <a:solidFill>
                  <a:srgbClr val="051D40"/>
                </a:solidFill>
                <a:latin typeface="Poppins"/>
              </a:rPr>
              <a:t>O</a:t>
            </a:r>
            <a:r>
              <a:rPr lang="en-US" sz="2030" spc="-40" strike="noStrike" u="none">
                <a:solidFill>
                  <a:srgbClr val="051D40"/>
                </a:solidFill>
                <a:latin typeface="Poppins"/>
              </a:rPr>
              <a:t>ur analysis aims to identify common locations for stampedes, analyze trends over time, and understand the dynamics of fatalities versus injuries in these incidents.</a:t>
            </a:r>
          </a:p>
          <a:p>
            <a:pPr algn="l" marL="0" indent="0" lvl="0">
              <a:lnSpc>
                <a:spcPts val="2843"/>
              </a:lnSpc>
              <a:spcBef>
                <a:spcPct val="0"/>
              </a:spcBef>
            </a:pPr>
          </a:p>
        </p:txBody>
      </p:sp>
      <p:grpSp>
        <p:nvGrpSpPr>
          <p:cNvPr name="Group 10" id="10"/>
          <p:cNvGrpSpPr>
            <a:grpSpLocks noChangeAspect="true"/>
          </p:cNvGrpSpPr>
          <p:nvPr/>
        </p:nvGrpSpPr>
        <p:grpSpPr>
          <a:xfrm rot="0">
            <a:off x="9966307" y="300249"/>
            <a:ext cx="8027935" cy="9598729"/>
            <a:chOff x="0" y="0"/>
            <a:chExt cx="8603361" cy="10286746"/>
          </a:xfrm>
        </p:grpSpPr>
        <p:sp>
          <p:nvSpPr>
            <p:cNvPr name="Freeform 11" id="11"/>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28002" t="0" r="-51461"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grpSp>
        <p:nvGrpSpPr>
          <p:cNvPr name="Group 16" id="16"/>
          <p:cNvGrpSpPr/>
          <p:nvPr/>
        </p:nvGrpSpPr>
        <p:grpSpPr>
          <a:xfrm rot="0">
            <a:off x="1609132" y="5143500"/>
            <a:ext cx="11387207" cy="3298724"/>
            <a:chOff x="0" y="0"/>
            <a:chExt cx="2999100" cy="868800"/>
          </a:xfrm>
        </p:grpSpPr>
        <p:sp>
          <p:nvSpPr>
            <p:cNvPr name="Freeform 17" id="17"/>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8" id="18"/>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2213997" y="3298645"/>
            <a:ext cx="5841799" cy="5146658"/>
            <a:chOff x="0" y="0"/>
            <a:chExt cx="1554321" cy="1369365"/>
          </a:xfrm>
        </p:grpSpPr>
        <p:sp>
          <p:nvSpPr>
            <p:cNvPr name="Freeform 6" id="6"/>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3100" y="3329271"/>
            <a:ext cx="5841799" cy="5146658"/>
            <a:chOff x="0" y="0"/>
            <a:chExt cx="1554321" cy="1369365"/>
          </a:xfrm>
        </p:grpSpPr>
        <p:sp>
          <p:nvSpPr>
            <p:cNvPr name="Freeform 9" id="9"/>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22636" y="3360071"/>
            <a:ext cx="5841799" cy="5146658"/>
            <a:chOff x="0" y="0"/>
            <a:chExt cx="1554321" cy="1369365"/>
          </a:xfrm>
        </p:grpSpPr>
        <p:sp>
          <p:nvSpPr>
            <p:cNvPr name="Freeform 12" id="12"/>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5418784" y="1224349"/>
            <a:ext cx="7453950" cy="1784776"/>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Dataset Import and Preparation</a:t>
            </a:r>
          </a:p>
        </p:txBody>
      </p:sp>
      <p:sp>
        <p:nvSpPr>
          <p:cNvPr name="TextBox 21" id="21"/>
          <p:cNvSpPr txBox="true"/>
          <p:nvPr/>
        </p:nvSpPr>
        <p:spPr>
          <a:xfrm rot="0">
            <a:off x="6495061" y="5621337"/>
            <a:ext cx="5297877" cy="2666183"/>
          </a:xfrm>
          <a:prstGeom prst="rect">
            <a:avLst/>
          </a:prstGeom>
        </p:spPr>
        <p:txBody>
          <a:bodyPr anchor="t" rtlCol="false" tIns="0" lIns="0" bIns="0" rIns="0">
            <a:spAutoFit/>
          </a:bodyPr>
          <a:lstStyle/>
          <a:p>
            <a:pPr algn="l" marL="330795" indent="-165397" lvl="1">
              <a:lnSpc>
                <a:spcPts val="2145"/>
              </a:lnSpc>
              <a:spcBef>
                <a:spcPct val="0"/>
              </a:spcBef>
              <a:buFont typeface="Arial"/>
              <a:buChar char="•"/>
            </a:pPr>
            <a:r>
              <a:rPr lang="en-US" sz="1532" spc="-30">
                <a:solidFill>
                  <a:srgbClr val="051D40"/>
                </a:solidFill>
                <a:latin typeface="Poppins"/>
              </a:rPr>
              <a:t>Acc</a:t>
            </a:r>
            <a:r>
              <a:rPr lang="en-US" sz="1532" spc="-30" strike="noStrike" u="none">
                <a:solidFill>
                  <a:srgbClr val="051D40"/>
                </a:solidFill>
                <a:latin typeface="Poppins"/>
              </a:rPr>
              <a:t>essing Import/Restore Tool: In MySQL Workbench, navigate to the Server menu and select Data Import.</a:t>
            </a:r>
          </a:p>
          <a:p>
            <a:pPr algn="l" marL="330795" indent="-165397" lvl="1">
              <a:lnSpc>
                <a:spcPts val="2145"/>
              </a:lnSpc>
              <a:spcBef>
                <a:spcPct val="0"/>
              </a:spcBef>
              <a:buFont typeface="Arial"/>
              <a:buChar char="•"/>
            </a:pPr>
            <a:r>
              <a:rPr lang="en-US" sz="1532" spc="-30" strike="noStrike" u="none">
                <a:solidFill>
                  <a:srgbClr val="051D40"/>
                </a:solidFill>
                <a:latin typeface="Poppins"/>
              </a:rPr>
              <a:t>Selecting Source: Choose the source of your dataset (e.g., CSV file).</a:t>
            </a:r>
          </a:p>
          <a:p>
            <a:pPr algn="l" marL="330795" indent="-165397" lvl="1">
              <a:lnSpc>
                <a:spcPts val="2145"/>
              </a:lnSpc>
              <a:spcBef>
                <a:spcPct val="0"/>
              </a:spcBef>
              <a:buFont typeface="Arial"/>
              <a:buChar char="•"/>
            </a:pPr>
            <a:r>
              <a:rPr lang="en-US" sz="1532" spc="-30" strike="noStrike" u="none">
                <a:solidFill>
                  <a:srgbClr val="051D40"/>
                </a:solidFill>
                <a:latin typeface="Poppins"/>
              </a:rPr>
              <a:t>Mapping Columns: Map the columns from your dataset to corresponding fields in the MySQL database table. Ensure that the column headers in your CSV file match the field names in your MySQL table schema.</a:t>
            </a:r>
          </a:p>
          <a:p>
            <a:pPr algn="l" marL="0" indent="0" lvl="0">
              <a:lnSpc>
                <a:spcPts val="2145"/>
              </a:lnSpc>
              <a:spcBef>
                <a:spcPct val="0"/>
              </a:spcBef>
            </a:pPr>
          </a:p>
        </p:txBody>
      </p:sp>
      <p:sp>
        <p:nvSpPr>
          <p:cNvPr name="TextBox 22" id="22"/>
          <p:cNvSpPr txBox="true"/>
          <p:nvPr/>
        </p:nvSpPr>
        <p:spPr>
          <a:xfrm rot="0">
            <a:off x="12622364" y="5837082"/>
            <a:ext cx="5297877" cy="2113328"/>
          </a:xfrm>
          <a:prstGeom prst="rect">
            <a:avLst/>
          </a:prstGeom>
        </p:spPr>
        <p:txBody>
          <a:bodyPr anchor="t" rtlCol="false" tIns="0" lIns="0" bIns="0" rIns="0">
            <a:spAutoFit/>
          </a:bodyPr>
          <a:lstStyle/>
          <a:p>
            <a:pPr algn="ctr" marL="330794" indent="-165397" lvl="1">
              <a:lnSpc>
                <a:spcPts val="2145"/>
              </a:lnSpc>
              <a:spcBef>
                <a:spcPct val="0"/>
              </a:spcBef>
              <a:buFont typeface="Arial"/>
              <a:buChar char="•"/>
            </a:pPr>
            <a:r>
              <a:rPr lang="en-US" sz="1532" spc="-30">
                <a:solidFill>
                  <a:srgbClr val="051D40"/>
                </a:solidFill>
                <a:latin typeface="Poppins"/>
              </a:rPr>
              <a:t>Data</a:t>
            </a:r>
            <a:r>
              <a:rPr lang="en-US" sz="1532" spc="-30" strike="noStrike" u="none">
                <a:solidFill>
                  <a:srgbClr val="051D40"/>
                </a:solidFill>
                <a:latin typeface="Poppins"/>
              </a:rPr>
              <a:t> Mapping: Specify how MySQL Workbench should interpret data types (e.g., date formats, numeric values) during import to match MySQL field types.</a:t>
            </a:r>
          </a:p>
          <a:p>
            <a:pPr algn="ctr" marL="330794" indent="-165397" lvl="1">
              <a:lnSpc>
                <a:spcPts val="2145"/>
              </a:lnSpc>
              <a:spcBef>
                <a:spcPct val="0"/>
              </a:spcBef>
              <a:buFont typeface="Arial"/>
              <a:buChar char="•"/>
            </a:pPr>
            <a:r>
              <a:rPr lang="en-US" sz="1532" spc="-30" strike="noStrike" u="none">
                <a:solidFill>
                  <a:srgbClr val="051D40"/>
                </a:solidFill>
                <a:latin typeface="Poppins"/>
              </a:rPr>
              <a:t>Options: Configure additional import options such as handling duplicates, setting character encoding, and defining data format settings.</a:t>
            </a:r>
          </a:p>
          <a:p>
            <a:pPr algn="ctr" marL="0" indent="0" lvl="0">
              <a:lnSpc>
                <a:spcPts val="2145"/>
              </a:lnSpc>
              <a:spcBef>
                <a:spcPct val="0"/>
              </a:spcBef>
            </a:pPr>
          </a:p>
        </p:txBody>
      </p:sp>
      <p:sp>
        <p:nvSpPr>
          <p:cNvPr name="TextBox 23" id="23"/>
          <p:cNvSpPr txBox="true"/>
          <p:nvPr/>
        </p:nvSpPr>
        <p:spPr>
          <a:xfrm rot="0">
            <a:off x="1851468" y="4924885"/>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Preparation:</a:t>
            </a:r>
          </a:p>
        </p:txBody>
      </p:sp>
      <p:sp>
        <p:nvSpPr>
          <p:cNvPr name="TextBox 24" id="24"/>
          <p:cNvSpPr txBox="true"/>
          <p:nvPr/>
        </p:nvSpPr>
        <p:spPr>
          <a:xfrm rot="0">
            <a:off x="7847623" y="4924885"/>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Data Import:</a:t>
            </a:r>
          </a:p>
        </p:txBody>
      </p:sp>
      <p:sp>
        <p:nvSpPr>
          <p:cNvPr name="TextBox 25" id="25"/>
          <p:cNvSpPr txBox="true"/>
          <p:nvPr/>
        </p:nvSpPr>
        <p:spPr>
          <a:xfrm rot="0">
            <a:off x="13701255" y="4924885"/>
            <a:ext cx="2877407" cy="78965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Data Mapping and Options:</a:t>
            </a:r>
            <a:r>
              <a:rPr lang="en-US" sz="2286" strike="noStrike" u="none">
                <a:solidFill>
                  <a:srgbClr val="051D40"/>
                </a:solidFill>
                <a:latin typeface="Open Sans Extra Bold"/>
              </a:rPr>
              <a:t>s</a:t>
            </a:r>
          </a:p>
        </p:txBody>
      </p:sp>
      <p:sp>
        <p:nvSpPr>
          <p:cNvPr name="TextBox 26" id="26"/>
          <p:cNvSpPr txBox="true"/>
          <p:nvPr/>
        </p:nvSpPr>
        <p:spPr>
          <a:xfrm rot="0">
            <a:off x="641232" y="5895300"/>
            <a:ext cx="5297877" cy="1996893"/>
          </a:xfrm>
          <a:prstGeom prst="rect">
            <a:avLst/>
          </a:prstGeom>
        </p:spPr>
        <p:txBody>
          <a:bodyPr anchor="t" rtlCol="false" tIns="0" lIns="0" bIns="0" rIns="0">
            <a:spAutoFit/>
          </a:bodyPr>
          <a:lstStyle/>
          <a:p>
            <a:pPr algn="l" marL="352384" indent="-176192" lvl="1">
              <a:lnSpc>
                <a:spcPts val="2285"/>
              </a:lnSpc>
              <a:spcBef>
                <a:spcPct val="0"/>
              </a:spcBef>
              <a:buFont typeface="Arial"/>
              <a:buChar char="•"/>
            </a:pPr>
            <a:r>
              <a:rPr lang="en-US" sz="1632" spc="-32">
                <a:solidFill>
                  <a:srgbClr val="051D40"/>
                </a:solidFill>
                <a:latin typeface="Poppins"/>
              </a:rPr>
              <a:t>MySQ</a:t>
            </a:r>
            <a:r>
              <a:rPr lang="en-US" sz="1632" spc="-32" strike="noStrike" u="none">
                <a:solidFill>
                  <a:srgbClr val="051D40"/>
                </a:solidFill>
                <a:latin typeface="Poppins"/>
              </a:rPr>
              <a:t>L Workbench Setup: Ensure MySQL Workbench is installed and configured on your system.</a:t>
            </a:r>
          </a:p>
          <a:p>
            <a:pPr algn="l" marL="352384" indent="-176192" lvl="1">
              <a:lnSpc>
                <a:spcPts val="2285"/>
              </a:lnSpc>
              <a:spcBef>
                <a:spcPct val="0"/>
              </a:spcBef>
              <a:buFont typeface="Arial"/>
              <a:buChar char="•"/>
            </a:pPr>
            <a:r>
              <a:rPr lang="en-US" sz="1632" spc="-32" strike="noStrike" u="none">
                <a:solidFill>
                  <a:srgbClr val="051D40"/>
                </a:solidFill>
                <a:latin typeface="Poppins"/>
              </a:rPr>
              <a:t>Database Creation: Create a new database (e.g., human_stampedes) where the dataset will be imported.</a:t>
            </a:r>
          </a:p>
          <a:p>
            <a:pPr algn="l" marL="0" indent="0" lvl="0">
              <a:lnSpc>
                <a:spcPts val="228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07338" t="0" r="-107338" b="0"/>
            </a:stretch>
          </a:blipFill>
        </p:spPr>
      </p:sp>
      <p:grpSp>
        <p:nvGrpSpPr>
          <p:cNvPr name="Group 3" id="3"/>
          <p:cNvGrpSpPr/>
          <p:nvPr/>
        </p:nvGrpSpPr>
        <p:grpSpPr>
          <a:xfrm rot="0">
            <a:off x="1028700" y="4593885"/>
            <a:ext cx="9677479" cy="5088907"/>
            <a:chOff x="0" y="0"/>
            <a:chExt cx="2548801" cy="1340288"/>
          </a:xfrm>
        </p:grpSpPr>
        <p:sp>
          <p:nvSpPr>
            <p:cNvPr name="Freeform 4" id="4"/>
            <p:cNvSpPr/>
            <p:nvPr/>
          </p:nvSpPr>
          <p:spPr>
            <a:xfrm flipH="false" flipV="false" rot="0">
              <a:off x="0" y="0"/>
              <a:ext cx="2548801" cy="1340288"/>
            </a:xfrm>
            <a:custGeom>
              <a:avLst/>
              <a:gdLst/>
              <a:ahLst/>
              <a:cxnLst/>
              <a:rect r="r" b="b" t="t" l="l"/>
              <a:pathLst>
                <a:path h="1340288" w="2548801">
                  <a:moveTo>
                    <a:pt x="13600" y="0"/>
                  </a:moveTo>
                  <a:lnTo>
                    <a:pt x="2535201" y="0"/>
                  </a:lnTo>
                  <a:cubicBezTo>
                    <a:pt x="2542712" y="0"/>
                    <a:pt x="2548801" y="6089"/>
                    <a:pt x="2548801" y="13600"/>
                  </a:cubicBezTo>
                  <a:lnTo>
                    <a:pt x="2548801" y="1326688"/>
                  </a:lnTo>
                  <a:cubicBezTo>
                    <a:pt x="2548801" y="1330295"/>
                    <a:pt x="2547368" y="1333754"/>
                    <a:pt x="2544818" y="1336305"/>
                  </a:cubicBezTo>
                  <a:cubicBezTo>
                    <a:pt x="2542267" y="1338855"/>
                    <a:pt x="2538808" y="1340288"/>
                    <a:pt x="2535201" y="1340288"/>
                  </a:cubicBezTo>
                  <a:lnTo>
                    <a:pt x="13600" y="1340288"/>
                  </a:lnTo>
                  <a:cubicBezTo>
                    <a:pt x="9993" y="1340288"/>
                    <a:pt x="6534" y="1338855"/>
                    <a:pt x="3983" y="1336305"/>
                  </a:cubicBezTo>
                  <a:cubicBezTo>
                    <a:pt x="1433" y="1333754"/>
                    <a:pt x="0" y="1330295"/>
                    <a:pt x="0" y="1326688"/>
                  </a:cubicBezTo>
                  <a:lnTo>
                    <a:pt x="0" y="13600"/>
                  </a:lnTo>
                  <a:cubicBezTo>
                    <a:pt x="0" y="9993"/>
                    <a:pt x="1433" y="6534"/>
                    <a:pt x="3983" y="3983"/>
                  </a:cubicBezTo>
                  <a:cubicBezTo>
                    <a:pt x="6534" y="1433"/>
                    <a:pt x="9993" y="0"/>
                    <a:pt x="13600" y="0"/>
                  </a:cubicBezTo>
                  <a:close/>
                </a:path>
              </a:pathLst>
            </a:custGeom>
            <a:solidFill>
              <a:srgbClr val="FDFDFD"/>
            </a:solidFill>
          </p:spPr>
        </p:sp>
        <p:sp>
          <p:nvSpPr>
            <p:cNvPr name="TextBox 5" id="5"/>
            <p:cNvSpPr txBox="true"/>
            <p:nvPr/>
          </p:nvSpPr>
          <p:spPr>
            <a:xfrm>
              <a:off x="0" y="-38100"/>
              <a:ext cx="2548801" cy="137838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70420" y="904875"/>
            <a:ext cx="6078518" cy="2297128"/>
          </a:xfrm>
          <a:prstGeom prst="rect">
            <a:avLst/>
          </a:prstGeom>
        </p:spPr>
        <p:txBody>
          <a:bodyPr anchor="t" rtlCol="false" tIns="0" lIns="0" bIns="0" rIns="0">
            <a:spAutoFit/>
          </a:bodyPr>
          <a:lstStyle/>
          <a:p>
            <a:pPr algn="l">
              <a:lnSpc>
                <a:spcPts val="9247"/>
              </a:lnSpc>
              <a:spcBef>
                <a:spcPct val="0"/>
              </a:spcBef>
            </a:pPr>
            <a:r>
              <a:rPr lang="en-US" sz="6605">
                <a:solidFill>
                  <a:srgbClr val="FDFDFD"/>
                </a:solidFill>
                <a:latin typeface="Open Sans Extra Bold"/>
              </a:rPr>
              <a:t>Interesting Observations</a:t>
            </a:r>
          </a:p>
        </p:txBody>
      </p:sp>
      <p:grpSp>
        <p:nvGrpSpPr>
          <p:cNvPr name="Group 7" id="7"/>
          <p:cNvGrpSpPr/>
          <p:nvPr/>
        </p:nvGrpSpPr>
        <p:grpSpPr>
          <a:xfrm rot="0">
            <a:off x="15573718" y="7940477"/>
            <a:ext cx="4693046" cy="46930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1" id="11"/>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TextBox 12" id="12"/>
          <p:cNvSpPr txBox="true"/>
          <p:nvPr/>
        </p:nvSpPr>
        <p:spPr>
          <a:xfrm rot="0">
            <a:off x="1425100" y="6393786"/>
            <a:ext cx="4199604" cy="1441480"/>
          </a:xfrm>
          <a:prstGeom prst="rect">
            <a:avLst/>
          </a:prstGeom>
        </p:spPr>
        <p:txBody>
          <a:bodyPr anchor="t" rtlCol="false" tIns="0" lIns="0" bIns="0" rIns="0">
            <a:spAutoFit/>
          </a:bodyPr>
          <a:lstStyle/>
          <a:p>
            <a:pPr algn="l">
              <a:lnSpc>
                <a:spcPts val="1923"/>
              </a:lnSpc>
            </a:pPr>
            <a:r>
              <a:rPr lang="en-US" sz="1373" spc="-27">
                <a:solidFill>
                  <a:srgbClr val="145DA0"/>
                </a:solidFill>
                <a:latin typeface="Poppins"/>
              </a:rPr>
              <a:t>Implications: This highlights the severity and tragic consequences of human stampedes during large-scale events. It underscores the importance of crowd control measures, emergency preparedness, and public safety protocols to prevent such incidents in the future.</a:t>
            </a:r>
          </a:p>
        </p:txBody>
      </p:sp>
      <p:sp>
        <p:nvSpPr>
          <p:cNvPr name="TextBox 13" id="13"/>
          <p:cNvSpPr txBox="true"/>
          <p:nvPr/>
        </p:nvSpPr>
        <p:spPr>
          <a:xfrm rot="0">
            <a:off x="1270420" y="4906470"/>
            <a:ext cx="4354284" cy="653144"/>
          </a:xfrm>
          <a:prstGeom prst="rect">
            <a:avLst/>
          </a:prstGeom>
        </p:spPr>
        <p:txBody>
          <a:bodyPr anchor="t" rtlCol="false" tIns="0" lIns="0" bIns="0" rIns="0">
            <a:spAutoFit/>
          </a:bodyPr>
          <a:lstStyle/>
          <a:p>
            <a:pPr algn="l">
              <a:lnSpc>
                <a:spcPts val="1799"/>
              </a:lnSpc>
              <a:spcBef>
                <a:spcPct val="0"/>
              </a:spcBef>
            </a:pPr>
            <a:r>
              <a:rPr lang="en-US" sz="1285">
                <a:solidFill>
                  <a:srgbClr val="145DA0"/>
                </a:solidFill>
                <a:latin typeface="Open Sans Extra Bold"/>
              </a:rPr>
              <a:t>The event with the highest number of fatalities occurred during a [specific event] in [location], resulting in [number] fatalities.</a:t>
            </a:r>
          </a:p>
        </p:txBody>
      </p:sp>
      <p:sp>
        <p:nvSpPr>
          <p:cNvPr name="TextBox 14" id="14"/>
          <p:cNvSpPr txBox="true"/>
          <p:nvPr/>
        </p:nvSpPr>
        <p:spPr>
          <a:xfrm rot="0">
            <a:off x="6299437" y="6418692"/>
            <a:ext cx="4161784" cy="1441480"/>
          </a:xfrm>
          <a:prstGeom prst="rect">
            <a:avLst/>
          </a:prstGeom>
        </p:spPr>
        <p:txBody>
          <a:bodyPr anchor="t" rtlCol="false" tIns="0" lIns="0" bIns="0" rIns="0">
            <a:spAutoFit/>
          </a:bodyPr>
          <a:lstStyle/>
          <a:p>
            <a:pPr algn="ctr">
              <a:lnSpc>
                <a:spcPts val="1923"/>
              </a:lnSpc>
            </a:pPr>
            <a:r>
              <a:rPr lang="en-US" sz="1373" spc="-27">
                <a:solidFill>
                  <a:srgbClr val="145DA0"/>
                </a:solidFill>
                <a:latin typeface="Poppins"/>
              </a:rPr>
              <a:t>Insight: Understanding the average frequency of fatalities and injuries provides insight into the potential impact of stampedes on public safety and health. It emphasizes the need for proactive measures to minimize risks during crowded events.</a:t>
            </a:r>
          </a:p>
        </p:txBody>
      </p:sp>
      <p:sp>
        <p:nvSpPr>
          <p:cNvPr name="TextBox 15" id="15"/>
          <p:cNvSpPr txBox="true"/>
          <p:nvPr/>
        </p:nvSpPr>
        <p:spPr>
          <a:xfrm rot="0">
            <a:off x="6528348" y="4906470"/>
            <a:ext cx="3765709" cy="653144"/>
          </a:xfrm>
          <a:prstGeom prst="rect">
            <a:avLst/>
          </a:prstGeom>
        </p:spPr>
        <p:txBody>
          <a:bodyPr anchor="t" rtlCol="false" tIns="0" lIns="0" bIns="0" rIns="0">
            <a:spAutoFit/>
          </a:bodyPr>
          <a:lstStyle/>
          <a:p>
            <a:pPr algn="ctr">
              <a:lnSpc>
                <a:spcPts val="1799"/>
              </a:lnSpc>
              <a:spcBef>
                <a:spcPct val="0"/>
              </a:spcBef>
            </a:pPr>
            <a:r>
              <a:rPr lang="en-US" sz="1285">
                <a:solidFill>
                  <a:srgbClr val="145DA0"/>
                </a:solidFill>
                <a:latin typeface="Open Sans Extra Bold"/>
              </a:rPr>
              <a:t>On average, there are approximately X deaths and Y injuries in human stampede incidents.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6" id="6"/>
          <p:cNvGrpSpPr/>
          <p:nvPr/>
        </p:nvGrpSpPr>
        <p:grpSpPr>
          <a:xfrm rot="0">
            <a:off x="2272544" y="2466355"/>
            <a:ext cx="4203375" cy="5973865"/>
            <a:chOff x="0" y="0"/>
            <a:chExt cx="1416547" cy="2013207"/>
          </a:xfrm>
        </p:grpSpPr>
        <p:sp>
          <p:nvSpPr>
            <p:cNvPr name="Freeform 7" id="7"/>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8" id="8"/>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9" id="9"/>
          <p:cNvSpPr/>
          <p:nvPr/>
        </p:nvSpPr>
        <p:spPr>
          <a:xfrm>
            <a:off x="2297323" y="5227111"/>
            <a:ext cx="4154377" cy="0"/>
          </a:xfrm>
          <a:prstGeom prst="line">
            <a:avLst/>
          </a:prstGeom>
          <a:ln cap="flat" w="38100">
            <a:solidFill>
              <a:srgbClr val="145DA0"/>
            </a:solidFill>
            <a:prstDash val="solid"/>
            <a:headEnd type="none" len="sm" w="sm"/>
            <a:tailEnd type="none" len="sm" w="sm"/>
          </a:ln>
        </p:spPr>
      </p:sp>
      <p:sp>
        <p:nvSpPr>
          <p:cNvPr name="AutoShape 10" id="10"/>
          <p:cNvSpPr/>
          <p:nvPr/>
        </p:nvSpPr>
        <p:spPr>
          <a:xfrm>
            <a:off x="2297323" y="7190257"/>
            <a:ext cx="4154377" cy="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sp>
        <p:nvSpPr>
          <p:cNvPr name="AutoShape 12" id="12"/>
          <p:cNvSpPr/>
          <p:nvPr/>
        </p:nvSpPr>
        <p:spPr>
          <a:xfrm>
            <a:off x="7066494" y="7190257"/>
            <a:ext cx="4154377" cy="0"/>
          </a:xfrm>
          <a:prstGeom prst="line">
            <a:avLst/>
          </a:prstGeom>
          <a:ln cap="flat" w="38100">
            <a:solidFill>
              <a:srgbClr val="145DA0"/>
            </a:solidFill>
            <a:prstDash val="solid"/>
            <a:headEnd type="none" len="sm" w="sm"/>
            <a:tailEnd type="none" len="sm" w="sm"/>
          </a:ln>
        </p:spPr>
      </p:sp>
      <p:sp>
        <p:nvSpPr>
          <p:cNvPr name="Freeform 13" id="13"/>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4" id="14"/>
          <p:cNvGrpSpPr/>
          <p:nvPr/>
        </p:nvGrpSpPr>
        <p:grpSpPr>
          <a:xfrm rot="0">
            <a:off x="11812082" y="2466355"/>
            <a:ext cx="4203375" cy="5973865"/>
            <a:chOff x="0" y="0"/>
            <a:chExt cx="1416547" cy="2013207"/>
          </a:xfrm>
        </p:grpSpPr>
        <p:sp>
          <p:nvSpPr>
            <p:cNvPr name="Freeform 15" id="15"/>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name="TextBox 16" id="16"/>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5157194" y="694707"/>
            <a:ext cx="8712470" cy="15716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rPr>
              <a:t>Common Locations for Human Stampedes</a:t>
            </a:r>
          </a:p>
        </p:txBody>
      </p:sp>
      <p:sp>
        <p:nvSpPr>
          <p:cNvPr name="TextBox 18" id="18"/>
          <p:cNvSpPr txBox="true"/>
          <p:nvPr/>
        </p:nvSpPr>
        <p:spPr>
          <a:xfrm rot="0">
            <a:off x="2584630" y="5394975"/>
            <a:ext cx="3579202" cy="1837515"/>
          </a:xfrm>
          <a:prstGeom prst="rect">
            <a:avLst/>
          </a:prstGeom>
        </p:spPr>
        <p:txBody>
          <a:bodyPr anchor="t" rtlCol="false" tIns="0" lIns="0" bIns="0" rIns="0">
            <a:spAutoFit/>
          </a:bodyPr>
          <a:lstStyle/>
          <a:p>
            <a:pPr algn="ctr">
              <a:lnSpc>
                <a:spcPts val="2114"/>
              </a:lnSpc>
            </a:pPr>
            <a:r>
              <a:rPr lang="en-US" sz="1510" spc="-30">
                <a:solidFill>
                  <a:srgbClr val="145DA0"/>
                </a:solidFill>
                <a:latin typeface="Poppins"/>
              </a:rPr>
              <a:t>SELECT location, COUNT(*) as num_events</a:t>
            </a:r>
          </a:p>
          <a:p>
            <a:pPr algn="ctr">
              <a:lnSpc>
                <a:spcPts val="2114"/>
              </a:lnSpc>
            </a:pPr>
            <a:r>
              <a:rPr lang="en-US" sz="1510" spc="-30">
                <a:solidFill>
                  <a:srgbClr val="145DA0"/>
                </a:solidFill>
                <a:latin typeface="Poppins"/>
              </a:rPr>
              <a:t>FROM human_stampedes</a:t>
            </a:r>
          </a:p>
          <a:p>
            <a:pPr algn="ctr">
              <a:lnSpc>
                <a:spcPts val="2114"/>
              </a:lnSpc>
            </a:pPr>
            <a:r>
              <a:rPr lang="en-US" sz="1510" spc="-30">
                <a:solidFill>
                  <a:srgbClr val="145DA0"/>
                </a:solidFill>
                <a:latin typeface="Poppins"/>
              </a:rPr>
              <a:t>GROUP BY location</a:t>
            </a:r>
          </a:p>
          <a:p>
            <a:pPr algn="ctr">
              <a:lnSpc>
                <a:spcPts val="2114"/>
              </a:lnSpc>
            </a:pPr>
            <a:r>
              <a:rPr lang="en-US" sz="1510" spc="-30">
                <a:solidFill>
                  <a:srgbClr val="145DA0"/>
                </a:solidFill>
                <a:latin typeface="Poppins"/>
              </a:rPr>
              <a:t>ORDER BY num_events DESC</a:t>
            </a:r>
          </a:p>
          <a:p>
            <a:pPr algn="ctr">
              <a:lnSpc>
                <a:spcPts val="2114"/>
              </a:lnSpc>
            </a:pPr>
            <a:r>
              <a:rPr lang="en-US" sz="1510" spc="-30">
                <a:solidFill>
                  <a:srgbClr val="145DA0"/>
                </a:solidFill>
                <a:latin typeface="Poppins"/>
              </a:rPr>
              <a:t>LIMIT 5;</a:t>
            </a:r>
          </a:p>
          <a:p>
            <a:pPr algn="ctr">
              <a:lnSpc>
                <a:spcPts val="2114"/>
              </a:lnSpc>
            </a:pPr>
          </a:p>
        </p:txBody>
      </p:sp>
      <p:sp>
        <p:nvSpPr>
          <p:cNvPr name="TextBox 19" id="19"/>
          <p:cNvSpPr txBox="true"/>
          <p:nvPr/>
        </p:nvSpPr>
        <p:spPr>
          <a:xfrm rot="0">
            <a:off x="12080063" y="3847081"/>
            <a:ext cx="3579202" cy="3143411"/>
          </a:xfrm>
          <a:prstGeom prst="rect">
            <a:avLst/>
          </a:prstGeom>
        </p:spPr>
        <p:txBody>
          <a:bodyPr anchor="t" rtlCol="false" tIns="0" lIns="0" bIns="0" rIns="0">
            <a:spAutoFit/>
          </a:bodyPr>
          <a:lstStyle/>
          <a:p>
            <a:pPr algn="ctr">
              <a:lnSpc>
                <a:spcPts val="2114"/>
              </a:lnSpc>
            </a:pPr>
            <a:r>
              <a:rPr lang="en-US" sz="1510" spc="-30">
                <a:solidFill>
                  <a:srgbClr val="145DA0"/>
                </a:solidFill>
                <a:latin typeface="Poppins"/>
              </a:rPr>
              <a:t>Locationnum_events</a:t>
            </a:r>
          </a:p>
          <a:p>
            <a:pPr algn="ctr">
              <a:lnSpc>
                <a:spcPts val="2114"/>
              </a:lnSpc>
            </a:pPr>
            <a:r>
              <a:rPr lang="en-US" sz="1510" spc="-30">
                <a:solidFill>
                  <a:srgbClr val="145DA0"/>
                </a:solidFill>
                <a:latin typeface="Poppins"/>
              </a:rPr>
              <a:t>India</a:t>
            </a:r>
          </a:p>
          <a:p>
            <a:pPr algn="ctr">
              <a:lnSpc>
                <a:spcPts val="2114"/>
              </a:lnSpc>
            </a:pPr>
            <a:r>
              <a:rPr lang="en-US" sz="1510" spc="-30">
                <a:solidFill>
                  <a:srgbClr val="145DA0"/>
                </a:solidFill>
                <a:latin typeface="Poppins"/>
              </a:rPr>
              <a:t>50</a:t>
            </a:r>
          </a:p>
          <a:p>
            <a:pPr algn="ctr">
              <a:lnSpc>
                <a:spcPts val="2114"/>
              </a:lnSpc>
            </a:pPr>
            <a:r>
              <a:rPr lang="en-US" sz="1510" spc="-30">
                <a:solidFill>
                  <a:srgbClr val="145DA0"/>
                </a:solidFill>
                <a:latin typeface="Poppins"/>
              </a:rPr>
              <a:t>China</a:t>
            </a:r>
          </a:p>
          <a:p>
            <a:pPr algn="ctr">
              <a:lnSpc>
                <a:spcPts val="2114"/>
              </a:lnSpc>
            </a:pPr>
            <a:r>
              <a:rPr lang="en-US" sz="1510" spc="-30">
                <a:solidFill>
                  <a:srgbClr val="145DA0"/>
                </a:solidFill>
                <a:latin typeface="Poppins"/>
              </a:rPr>
              <a:t>45</a:t>
            </a:r>
          </a:p>
          <a:p>
            <a:pPr algn="ctr">
              <a:lnSpc>
                <a:spcPts val="2114"/>
              </a:lnSpc>
            </a:pPr>
            <a:r>
              <a:rPr lang="en-US" sz="1510" spc="-30">
                <a:solidFill>
                  <a:srgbClr val="145DA0"/>
                </a:solidFill>
                <a:latin typeface="Poppins"/>
              </a:rPr>
              <a:t>Pakistan</a:t>
            </a:r>
          </a:p>
          <a:p>
            <a:pPr algn="ctr">
              <a:lnSpc>
                <a:spcPts val="2114"/>
              </a:lnSpc>
            </a:pPr>
            <a:r>
              <a:rPr lang="en-US" sz="1510" spc="-30">
                <a:solidFill>
                  <a:srgbClr val="145DA0"/>
                </a:solidFill>
                <a:latin typeface="Poppins"/>
              </a:rPr>
              <a:t>30</a:t>
            </a:r>
          </a:p>
          <a:p>
            <a:pPr algn="ctr">
              <a:lnSpc>
                <a:spcPts val="2114"/>
              </a:lnSpc>
            </a:pPr>
            <a:r>
              <a:rPr lang="en-US" sz="1510" spc="-30">
                <a:solidFill>
                  <a:srgbClr val="145DA0"/>
                </a:solidFill>
                <a:latin typeface="Poppins"/>
              </a:rPr>
              <a:t>Nigeria</a:t>
            </a:r>
          </a:p>
          <a:p>
            <a:pPr algn="ctr">
              <a:lnSpc>
                <a:spcPts val="2114"/>
              </a:lnSpc>
            </a:pPr>
            <a:r>
              <a:rPr lang="en-US" sz="1510" spc="-30">
                <a:solidFill>
                  <a:srgbClr val="145DA0"/>
                </a:solidFill>
                <a:latin typeface="Poppins"/>
              </a:rPr>
              <a:t>28</a:t>
            </a:r>
          </a:p>
          <a:p>
            <a:pPr algn="ctr">
              <a:lnSpc>
                <a:spcPts val="2114"/>
              </a:lnSpc>
            </a:pPr>
            <a:r>
              <a:rPr lang="en-US" sz="1510" spc="-30">
                <a:solidFill>
                  <a:srgbClr val="145DA0"/>
                </a:solidFill>
                <a:latin typeface="Poppins"/>
              </a:rPr>
              <a:t>Saudi Arabia</a:t>
            </a:r>
          </a:p>
          <a:p>
            <a:pPr algn="ctr">
              <a:lnSpc>
                <a:spcPts val="2114"/>
              </a:lnSpc>
            </a:pPr>
            <a:r>
              <a:rPr lang="en-US" sz="1510" spc="-30">
                <a:solidFill>
                  <a:srgbClr val="145DA0"/>
                </a:solidFill>
                <a:latin typeface="Poppins"/>
              </a:rPr>
              <a:t>25</a:t>
            </a:r>
          </a:p>
          <a:p>
            <a:pPr algn="ctr">
              <a:lnSpc>
                <a:spcPts val="2114"/>
              </a:lnSpc>
            </a:pPr>
          </a:p>
        </p:txBody>
      </p:sp>
      <p:sp>
        <p:nvSpPr>
          <p:cNvPr name="TextBox 20" id="20"/>
          <p:cNvSpPr txBox="true"/>
          <p:nvPr/>
        </p:nvSpPr>
        <p:spPr>
          <a:xfrm rot="0">
            <a:off x="2248325" y="4298637"/>
            <a:ext cx="420337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rPr>
              <a:t>SQL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370859" y="3442418"/>
            <a:ext cx="6839461" cy="588788"/>
          </a:xfrm>
          <a:prstGeom prst="rect">
            <a:avLst/>
          </a:prstGeom>
        </p:spPr>
        <p:txBody>
          <a:bodyPr anchor="t" rtlCol="false" tIns="0" lIns="0" bIns="0" rIns="0">
            <a:spAutoFit/>
          </a:bodyPr>
          <a:lstStyle/>
          <a:p>
            <a:pPr algn="l" marL="0" indent="0" lvl="0">
              <a:lnSpc>
                <a:spcPts val="4822"/>
              </a:lnSpc>
              <a:spcBef>
                <a:spcPct val="0"/>
              </a:spcBef>
            </a:pPr>
            <a:r>
              <a:rPr lang="en-US" sz="3444">
                <a:solidFill>
                  <a:srgbClr val="FDFDFD"/>
                </a:solidFill>
                <a:latin typeface="Open Sans Extra Bold"/>
              </a:rPr>
              <a:t>Frequency Trends Over Time</a:t>
            </a:r>
          </a:p>
        </p:txBody>
      </p:sp>
      <p:pic>
        <p:nvPicPr>
          <p:cNvPr name="Picture 6" id="6"/>
          <p:cNvPicPr>
            <a:picLocks noChangeAspect="true"/>
          </p:cNvPicPr>
          <p:nvPr/>
        </p:nvPicPr>
        <p:blipFill>
          <a:blip r:embed="rId2"/>
          <a:stretch>
            <a:fillRect/>
          </a:stretch>
        </p:blipFill>
        <p:spPr>
          <a:xfrm rot="0">
            <a:off x="9085512" y="1124358"/>
            <a:ext cx="9309760" cy="8565721"/>
          </a:xfrm>
          <a:prstGeom prst="rect">
            <a:avLst/>
          </a:prstGeom>
        </p:spPr>
      </p:pic>
      <p:sp>
        <p:nvSpPr>
          <p:cNvPr name="TextBox 7" id="7"/>
          <p:cNvSpPr txBox="true"/>
          <p:nvPr/>
        </p:nvSpPr>
        <p:spPr>
          <a:xfrm rot="0">
            <a:off x="1913174" y="4831643"/>
            <a:ext cx="5754831" cy="2120113"/>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FDFDFD"/>
                </a:solidFill>
                <a:latin typeface="Poppins"/>
              </a:rPr>
              <a:t>This SQL query aggregates the number of human stampede events (num_events) by year, extracting the year from the event_date column. It groups the events by year, counts the occurrences for each year, and orders the results chronologically by year.</a:t>
            </a:r>
          </a:p>
        </p:txBody>
      </p:sp>
      <p:grpSp>
        <p:nvGrpSpPr>
          <p:cNvPr name="Group 8" id="8"/>
          <p:cNvGrpSpPr/>
          <p:nvPr/>
        </p:nvGrpSpPr>
        <p:grpSpPr>
          <a:xfrm rot="0">
            <a:off x="1028700" y="8829309"/>
            <a:ext cx="7523780" cy="428991"/>
            <a:chOff x="0" y="0"/>
            <a:chExt cx="2106826" cy="120127"/>
          </a:xfrm>
        </p:grpSpPr>
        <p:sp>
          <p:nvSpPr>
            <p:cNvPr name="Freeform 9" id="9"/>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10" id="10"/>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5238003" y="8290589"/>
            <a:ext cx="7523780" cy="752378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724222" y="-4507687"/>
            <a:ext cx="5924489" cy="59244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5605904" y="1615622"/>
            <a:ext cx="5790307" cy="58737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Open Sans Extra Bold"/>
              </a:rPr>
              <a:t>Insights and Implications</a:t>
            </a:r>
          </a:p>
        </p:txBody>
      </p:sp>
      <p:sp>
        <p:nvSpPr>
          <p:cNvPr name="TextBox 3" id="3"/>
          <p:cNvSpPr txBox="true"/>
          <p:nvPr/>
        </p:nvSpPr>
        <p:spPr>
          <a:xfrm rot="0">
            <a:off x="1316148" y="2995067"/>
            <a:ext cx="15943152" cy="5720080"/>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Open Sans Extra Bold"/>
              </a:rPr>
              <a:t>Vulnerable Locations Prone to Stampedes:</a:t>
            </a:r>
          </a:p>
          <a:p>
            <a:pPr algn="l">
              <a:lnSpc>
                <a:spcPts val="1820"/>
              </a:lnSpc>
              <a:spcBef>
                <a:spcPct val="0"/>
              </a:spcBef>
            </a:pPr>
            <a:r>
              <a:rPr lang="en-US" sz="1300">
                <a:solidFill>
                  <a:srgbClr val="000000"/>
                </a:solidFill>
                <a:latin typeface="Open Sans Extra Bold"/>
              </a:rPr>
              <a:t>High-Attendance Events: Locations that host large gatherings such as religious festivals, cultural events, or political rallies are particularly vulnerable to stampedes. Examples include pilgrimage sites in India and Saudi Arabia, where millions gather annually.</a:t>
            </a:r>
          </a:p>
          <a:p>
            <a:pPr algn="l">
              <a:lnSpc>
                <a:spcPts val="1820"/>
              </a:lnSpc>
              <a:spcBef>
                <a:spcPct val="0"/>
              </a:spcBef>
            </a:pPr>
          </a:p>
          <a:p>
            <a:pPr algn="l">
              <a:lnSpc>
                <a:spcPts val="1820"/>
              </a:lnSpc>
              <a:spcBef>
                <a:spcPct val="0"/>
              </a:spcBef>
            </a:pPr>
            <a:r>
              <a:rPr lang="en-US" sz="1300">
                <a:solidFill>
                  <a:srgbClr val="000000"/>
                </a:solidFill>
                <a:latin typeface="Open Sans Extra Bold"/>
              </a:rPr>
              <a:t>Limited Infrastructure: Areas with inadequate crowd control infrastructure and emergency preparedness measures are at higher risk. Poorly managed events exacerbate the potential for stampedes due to overcrowding and lack of crowd dispersal plans.</a:t>
            </a:r>
          </a:p>
          <a:p>
            <a:pPr algn="l">
              <a:lnSpc>
                <a:spcPts val="1820"/>
              </a:lnSpc>
              <a:spcBef>
                <a:spcPct val="0"/>
              </a:spcBef>
            </a:pPr>
          </a:p>
          <a:p>
            <a:pPr algn="l">
              <a:lnSpc>
                <a:spcPts val="1820"/>
              </a:lnSpc>
              <a:spcBef>
                <a:spcPct val="0"/>
              </a:spcBef>
            </a:pPr>
            <a:r>
              <a:rPr lang="en-US" sz="1300">
                <a:solidFill>
                  <a:srgbClr val="000000"/>
                </a:solidFill>
                <a:latin typeface="Open Sans Extra Bold"/>
              </a:rPr>
              <a:t>2. Variability in Fatalities and Injuries:</a:t>
            </a:r>
          </a:p>
          <a:p>
            <a:pPr algn="l">
              <a:lnSpc>
                <a:spcPts val="1820"/>
              </a:lnSpc>
              <a:spcBef>
                <a:spcPct val="0"/>
              </a:spcBef>
            </a:pPr>
            <a:r>
              <a:rPr lang="en-US" sz="1300">
                <a:solidFill>
                  <a:srgbClr val="000000"/>
                </a:solidFill>
                <a:latin typeface="Open Sans Extra Bold"/>
              </a:rPr>
              <a:t>Extreme Fatality Rates: Some stampedes exhibit disproportionately high fatalities compared to injuries, indicating severe safety lapses or sudden crowd surges that overwhelm safety measures.</a:t>
            </a:r>
          </a:p>
          <a:p>
            <a:pPr algn="l">
              <a:lnSpc>
                <a:spcPts val="1820"/>
              </a:lnSpc>
              <a:spcBef>
                <a:spcPct val="0"/>
              </a:spcBef>
            </a:pPr>
          </a:p>
          <a:p>
            <a:pPr algn="l">
              <a:lnSpc>
                <a:spcPts val="1820"/>
              </a:lnSpc>
              <a:spcBef>
                <a:spcPct val="0"/>
              </a:spcBef>
            </a:pPr>
            <a:r>
              <a:rPr lang="en-US" sz="1300">
                <a:solidFill>
                  <a:srgbClr val="000000"/>
                </a:solidFill>
                <a:latin typeface="Open Sans Extra Bold"/>
              </a:rPr>
              <a:t>Injury Spectrum: The range of injuries varies widely across different incidents, influenced by factors such as crowd density, panic levels, and the presence of barriers or obstructions.</a:t>
            </a:r>
          </a:p>
          <a:p>
            <a:pPr algn="l">
              <a:lnSpc>
                <a:spcPts val="1820"/>
              </a:lnSpc>
              <a:spcBef>
                <a:spcPct val="0"/>
              </a:spcBef>
            </a:pPr>
          </a:p>
          <a:p>
            <a:pPr algn="l">
              <a:lnSpc>
                <a:spcPts val="1820"/>
              </a:lnSpc>
              <a:spcBef>
                <a:spcPct val="0"/>
              </a:spcBef>
            </a:pPr>
            <a:r>
              <a:rPr lang="en-US" sz="1300">
                <a:solidFill>
                  <a:srgbClr val="000000"/>
                </a:solidFill>
                <a:latin typeface="Open Sans Extra Bold"/>
              </a:rPr>
              <a:t>3. Trends and Factors Influencing Stampede Occurrences:</a:t>
            </a:r>
          </a:p>
          <a:p>
            <a:pPr algn="l">
              <a:lnSpc>
                <a:spcPts val="1820"/>
              </a:lnSpc>
              <a:spcBef>
                <a:spcPct val="0"/>
              </a:spcBef>
            </a:pPr>
            <a:r>
              <a:rPr lang="en-US" sz="1300">
                <a:solidFill>
                  <a:srgbClr val="000000"/>
                </a:solidFill>
                <a:latin typeface="Open Sans Extra Bold"/>
              </a:rPr>
              <a:t>Seasonal and Event-Based Patterns: Stampede incidents often coincide with major religious or cultural events, showing peaks during peak travel or festival seasons.</a:t>
            </a:r>
          </a:p>
          <a:p>
            <a:pPr algn="l">
              <a:lnSpc>
                <a:spcPts val="1820"/>
              </a:lnSpc>
              <a:spcBef>
                <a:spcPct val="0"/>
              </a:spcBef>
            </a:pPr>
          </a:p>
          <a:p>
            <a:pPr algn="l">
              <a:lnSpc>
                <a:spcPts val="1820"/>
              </a:lnSpc>
              <a:spcBef>
                <a:spcPct val="0"/>
              </a:spcBef>
            </a:pPr>
            <a:r>
              <a:rPr lang="en-US" sz="1300">
                <a:solidFill>
                  <a:srgbClr val="000000"/>
                </a:solidFill>
                <a:latin typeface="Open Sans Extra Bold"/>
              </a:rPr>
              <a:t>Historical Trends: Analysis reveals fluctuations in stampede occurrences over time, highlighting periods of increased volatility linked to specific events or changes in crowd dynamics.</a:t>
            </a:r>
          </a:p>
          <a:p>
            <a:pPr algn="l">
              <a:lnSpc>
                <a:spcPts val="1820"/>
              </a:lnSpc>
              <a:spcBef>
                <a:spcPct val="0"/>
              </a:spcBef>
            </a:pPr>
          </a:p>
          <a:p>
            <a:pPr algn="l">
              <a:lnSpc>
                <a:spcPts val="1820"/>
              </a:lnSpc>
              <a:spcBef>
                <a:spcPct val="0"/>
              </a:spcBef>
            </a:pPr>
            <a:r>
              <a:rPr lang="en-US" sz="1300">
                <a:solidFill>
                  <a:srgbClr val="000000"/>
                </a:solidFill>
                <a:latin typeface="Open Sans Extra Bold"/>
              </a:rPr>
              <a:t>4. Implications for Crowd Management Strategies and Public Safety Measures:</a:t>
            </a:r>
          </a:p>
          <a:p>
            <a:pPr algn="l">
              <a:lnSpc>
                <a:spcPts val="1820"/>
              </a:lnSpc>
              <a:spcBef>
                <a:spcPct val="0"/>
              </a:spcBef>
            </a:pPr>
            <a:r>
              <a:rPr lang="en-US" sz="1300">
                <a:solidFill>
                  <a:srgbClr val="000000"/>
                </a:solidFill>
                <a:latin typeface="Open Sans Extra Bold"/>
              </a:rPr>
              <a:t>Enhanced Planning and Preparedness: Implementing robust crowd management strategies, including crowd monitoring systems, emergency exits, and trained personnel, is crucial.</a:t>
            </a:r>
          </a:p>
          <a:p>
            <a:pPr algn="l">
              <a:lnSpc>
                <a:spcPts val="1820"/>
              </a:lnSpc>
              <a:spcBef>
                <a:spcPct val="0"/>
              </a:spcBef>
            </a:pPr>
          </a:p>
          <a:p>
            <a:pPr algn="l">
              <a:lnSpc>
                <a:spcPts val="1820"/>
              </a:lnSpc>
              <a:spcBef>
                <a:spcPct val="0"/>
              </a:spcBef>
            </a:pPr>
            <a:r>
              <a:rPr lang="en-US" sz="1300">
                <a:solidFill>
                  <a:srgbClr val="000000"/>
                </a:solidFill>
                <a:latin typeface="Open Sans Extra Bold"/>
              </a:rPr>
              <a:t>Public Awareness and Education: Educating event attendees about safety protocols and promoting responsible behavior in large gatherings can mitigate risks associated with stampedes.</a:t>
            </a:r>
          </a:p>
          <a:p>
            <a:pPr algn="l">
              <a:lnSpc>
                <a:spcPts val="1820"/>
              </a:lnSpc>
              <a:spcBef>
                <a:spcPct val="0"/>
              </a:spcBef>
            </a:pPr>
          </a:p>
          <a:p>
            <a:pPr algn="l">
              <a:lnSpc>
                <a:spcPts val="1820"/>
              </a:lnSpc>
              <a:spcBef>
                <a:spcPct val="0"/>
              </a:spcBef>
            </a:pPr>
            <a:r>
              <a:rPr lang="en-US" sz="1300">
                <a:solidFill>
                  <a:srgbClr val="000000"/>
                </a:solidFill>
                <a:latin typeface="Open Sans Extra Bold"/>
              </a:rPr>
              <a:t>Infrastructure Investment: Investing in infrastructure upgrades such as better venue design, improved access points, and advanced crowd control technologies can enhance safety measures.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818366" y="2485326"/>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rPr>
              <a:t>THANK YOU!</a:t>
            </a:r>
          </a:p>
        </p:txBody>
      </p:sp>
      <p:sp>
        <p:nvSpPr>
          <p:cNvPr name="Freeform 3" id="3"/>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2"/>
            <a:stretch>
              <a:fillRect l="-54741" t="0" r="-54741" b="0"/>
            </a:stretch>
          </a:blipFill>
        </p:spPr>
      </p:sp>
      <p:grpSp>
        <p:nvGrpSpPr>
          <p:cNvPr name="Group 4" id="4"/>
          <p:cNvGrpSpPr/>
          <p:nvPr/>
        </p:nvGrpSpPr>
        <p:grpSpPr>
          <a:xfrm rot="0">
            <a:off x="12398912" y="0"/>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398912" y="9530041"/>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3170512" y="5401277"/>
            <a:ext cx="8115300" cy="1397000"/>
          </a:xfrm>
          <a:prstGeom prst="rect">
            <a:avLst/>
          </a:prstGeom>
        </p:spPr>
        <p:txBody>
          <a:bodyPr anchor="t" rtlCol="false" tIns="0" lIns="0" bIns="0" rIns="0">
            <a:spAutoFit/>
          </a:bodyPr>
          <a:lstStyle/>
          <a:p>
            <a:pPr algn="l">
              <a:lnSpc>
                <a:spcPts val="2799"/>
              </a:lnSpc>
              <a:spcBef>
                <a:spcPct val="0"/>
              </a:spcBef>
            </a:pPr>
            <a:r>
              <a:rPr lang="en-US" sz="1999">
                <a:solidFill>
                  <a:srgbClr val="051D40"/>
                </a:solidFill>
                <a:latin typeface="Open Sans Extra Bold"/>
              </a:rPr>
              <a:t>Thank you all for your time and attention today. It has been a privilege to share insights from our analysis of human stampedes data. Your engagement and interest are greatly appreciated.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DAGIrwM4Bjg</dc:identifier>
  <dcterms:modified xsi:type="dcterms:W3CDTF">2011-08-01T06:04:30Z</dcterms:modified>
  <cp:revision>1</cp:revision>
  <dc:title>White and Blue Professional Modern Technology Pitch Deck Presentation</dc:title>
</cp:coreProperties>
</file>